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6"/>
  </p:notes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750" autoAdjust="0"/>
  </p:normalViewPr>
  <p:slideViewPr>
    <p:cSldViewPr>
      <p:cViewPr varScale="1">
        <p:scale>
          <a:sx n="103" d="100"/>
          <a:sy n="103" d="100"/>
        </p:scale>
        <p:origin x="-20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DD67816-C5C8-4C13-BF40-ED6684020BF8}" type="datetimeFigureOut">
              <a:rPr lang="en-US" smtClean="0"/>
              <a:t>5/12/2016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66758C7-FDFF-4210-8FAD-DEB6961A6C62}" type="slidenum">
              <a:rPr lang="en-US" smtClean="0"/>
              <a:t>‹#›</a:t>
            </a:fld>
            <a:endParaRPr lang="en-US"/>
          </a:p>
        </p:txBody>
      </p:sp>
    </p:spTree>
    <p:extLst>
      <p:ext uri="{BB962C8B-B14F-4D97-AF65-F5344CB8AC3E}">
        <p14:creationId xmlns:p14="http://schemas.microsoft.com/office/powerpoint/2010/main" val="88948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
        <p:nvSpPr>
          <p:cNvPr id="4" name="Date Placeholder 3"/>
          <p:cNvSpPr>
            <a:spLocks noGrp="1"/>
          </p:cNvSpPr>
          <p:nvPr>
            <p:ph type="dt" sz="half" idx="10"/>
          </p:nvPr>
        </p:nvSpPr>
        <p:spPr/>
        <p:txBody>
          <a:bodyPr/>
          <a:lstStyle/>
          <a:p>
            <a:fld id="{9BEA3AEC-CAF7-41CC-A557-1D7990D9C86C}" type="datetime1">
              <a:rPr lang="en-US" smtClean="0"/>
              <a:t>5/12/2016</a:t>
            </a:fld>
            <a:endParaRPr lang="en-US"/>
          </a:p>
        </p:txBody>
      </p:sp>
      <p:sp>
        <p:nvSpPr>
          <p:cNvPr id="5" name="Footer Placeholder 4"/>
          <p:cNvSpPr>
            <a:spLocks noGrp="1"/>
          </p:cNvSpPr>
          <p:nvPr>
            <p:ph type="ftr" sz="quarter" idx="11"/>
          </p:nvPr>
        </p:nvSpPr>
        <p:spPr>
          <a:xfrm>
            <a:off x="1447800" y="6356350"/>
            <a:ext cx="6248400" cy="365125"/>
          </a:xfrm>
        </p:spPr>
        <p:txBody>
          <a:bodyPr/>
          <a:lstStyle>
            <a:lvl1pPr>
              <a:defRPr>
                <a:solidFill>
                  <a:schemeClr val="tx1"/>
                </a:solidFill>
              </a:defRPr>
            </a:lvl1pPr>
          </a:lstStyle>
          <a:p>
            <a:r>
              <a:rPr lang="en-US" dirty="0" smtClean="0"/>
              <a:t>From Chemosensory Transduction: The Detection of Odors, Tastes, and Other </a:t>
            </a:r>
            <a:r>
              <a:rPr lang="en-US" dirty="0" err="1" smtClean="0"/>
              <a:t>Chemostimuli</a:t>
            </a:r>
            <a:r>
              <a:rPr lang="en-US" dirty="0" smtClean="0"/>
              <a:t> , Copyright © 2016 Elsevier Inc. All rights reserved.</a:t>
            </a:r>
            <a:endParaRPr lang="en-US" dirty="0"/>
          </a:p>
        </p:txBody>
      </p:sp>
      <p:sp>
        <p:nvSpPr>
          <p:cNvPr id="6" name="Slide Number Placeholder 5"/>
          <p:cNvSpPr>
            <a:spLocks noGrp="1"/>
          </p:cNvSpPr>
          <p:nvPr>
            <p:ph type="sldNum" sz="quarter" idx="12"/>
          </p:nvPr>
        </p:nvSpPr>
        <p:spPr/>
        <p:txBody>
          <a:bodyPr/>
          <a:lstStyle>
            <a:lvl1pPr>
              <a:defRPr>
                <a:solidFill>
                  <a:schemeClr val="tx1"/>
                </a:solidFill>
              </a:defRPr>
            </a:lvl1pPr>
          </a:lstStyle>
          <a:p>
            <a:fld id="{116AC742-6368-45CA-BF68-89A4CBB5E3AF}" type="slidenum">
              <a:rPr lang="en-US" smtClean="0"/>
              <a:pPr/>
              <a:t>‹#›</a:t>
            </a:fld>
            <a:endParaRPr lang="en-US" dirty="0"/>
          </a:p>
        </p:txBody>
      </p:sp>
    </p:spTree>
    <p:extLst>
      <p:ext uri="{BB962C8B-B14F-4D97-AF65-F5344CB8AC3E}">
        <p14:creationId xmlns:p14="http://schemas.microsoft.com/office/powerpoint/2010/main" val="462997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6A6A3E-23DB-4026-B59A-66A624A9F933}"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0192939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3B0F90-80DB-42D6-8163-97623F4CD404}"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442790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65643E0-3B7A-496A-B60C-F710A6DA68C0}" type="datetime1">
              <a:rPr lang="en-US" smtClean="0"/>
              <a:t>5/12/2016</a:t>
            </a:fld>
            <a:endParaRPr lang="en-US"/>
          </a:p>
        </p:txBody>
      </p:sp>
      <p:sp>
        <p:nvSpPr>
          <p:cNvPr id="5" name="Footer Placeholder 4"/>
          <p:cNvSpPr>
            <a:spLocks noGrp="1"/>
          </p:cNvSpPr>
          <p:nvPr>
            <p:ph type="ftr" sz="quarter" idx="11"/>
          </p:nvPr>
        </p:nvSpPr>
        <p:spPr/>
        <p:txBody>
          <a:bodyPr/>
          <a:lstStyle/>
          <a:p>
            <a:r>
              <a:rPr lang="en-US" dirty="0" smtClean="0"/>
              <a:t>From Chemosensory Transduction: The Detection of Odors, Tastes, and Other </a:t>
            </a:r>
            <a:r>
              <a:rPr lang="en-US" dirty="0" err="1" smtClean="0"/>
              <a:t>Chemostimuli</a:t>
            </a:r>
            <a:r>
              <a:rPr lang="en-US" dirty="0" smtClean="0"/>
              <a:t>, Copyright © 2016 Elsevier Inc. All rights reserved.</a:t>
            </a:r>
            <a:endParaRPr lang="en-US" dirty="0"/>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1889515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7D213FC-D8CE-4AF5-A6C2-3E28AF438FB1}" type="datetime1">
              <a:rPr lang="en-US" smtClean="0"/>
              <a:t>5/12/2016</a:t>
            </a:fld>
            <a:endParaRPr lang="en-US"/>
          </a:p>
        </p:txBody>
      </p:sp>
      <p:sp>
        <p:nvSpPr>
          <p:cNvPr id="5" name="Footer Placeholder 4"/>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7931604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5896984-F554-4C3C-A505-347D49DB27B5}"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8662796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4A8C5FD-F87C-4A1F-9CB3-E3318126A460}" type="datetime1">
              <a:rPr lang="en-US" smtClean="0"/>
              <a:t>5/12/2016</a:t>
            </a:fld>
            <a:endParaRPr lang="en-US"/>
          </a:p>
        </p:txBody>
      </p:sp>
      <p:sp>
        <p:nvSpPr>
          <p:cNvPr id="8" name="Footer Placeholder 7"/>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9" name="Slide Number Placeholder 8"/>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6887570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3CA140-4EF5-4B0B-AAE4-AF0CE05A1A56}" type="datetime1">
              <a:rPr lang="en-US" smtClean="0"/>
              <a:t>5/12/2016</a:t>
            </a:fld>
            <a:endParaRPr lang="en-US"/>
          </a:p>
        </p:txBody>
      </p:sp>
      <p:sp>
        <p:nvSpPr>
          <p:cNvPr id="4" name="Footer Placeholder 3"/>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5" name="Slide Number Placeholder 4"/>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302020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0180DB4-565E-497D-B321-DFE542FAB47E}" type="datetime1">
              <a:rPr lang="en-US" smtClean="0"/>
              <a:t>5/12/2016</a:t>
            </a:fld>
            <a:endParaRPr lang="en-US"/>
          </a:p>
        </p:txBody>
      </p:sp>
      <p:sp>
        <p:nvSpPr>
          <p:cNvPr id="3" name="Footer Placeholder 2"/>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4" name="Slide Number Placeholder 3"/>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5265518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193D861-94A8-4776-8B3A-C71C02216574}"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32565348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9D6A4A-0CA4-4E3E-9A9B-5139FCECE1CC}" type="datetime1">
              <a:rPr lang="en-US" smtClean="0"/>
              <a:t>5/12/2016</a:t>
            </a:fld>
            <a:endParaRPr lang="en-US"/>
          </a:p>
        </p:txBody>
      </p:sp>
      <p:sp>
        <p:nvSpPr>
          <p:cNvPr id="6" name="Footer Placeholder 5"/>
          <p:cNvSpPr>
            <a:spLocks noGrp="1"/>
          </p:cNvSpPr>
          <p:nvPr>
            <p:ph type="ftr" sz="quarter" idx="11"/>
          </p:nvPr>
        </p:nvSpPr>
        <p:spPr/>
        <p:txBody>
          <a:bodyPr/>
          <a:lstStyle/>
          <a:p>
            <a:r>
              <a:rPr lang="en-US" smtClean="0"/>
              <a:t>From Chemosensory Transduction: The Detection of Odors, Tastes, and Other Chemostimuli , Copyright © 2016 Elsevier Inc. All rights reserved.</a:t>
            </a:r>
            <a:endParaRPr lang="en-US"/>
          </a:p>
        </p:txBody>
      </p:sp>
      <p:sp>
        <p:nvSpPr>
          <p:cNvPr id="7" name="Slide Number Placeholder 6"/>
          <p:cNvSpPr>
            <a:spLocks noGrp="1"/>
          </p:cNvSpPr>
          <p:nvPr>
            <p:ph type="sldNum" sz="quarter" idx="12"/>
          </p:nvPr>
        </p:nvSpPr>
        <p:spPr/>
        <p:txBody>
          <a:bodyPr/>
          <a:lstStyle/>
          <a:p>
            <a:fld id="{116AC742-6368-45CA-BF68-89A4CBB5E3AF}" type="slidenum">
              <a:rPr lang="en-US" smtClean="0"/>
              <a:t>‹#›</a:t>
            </a:fld>
            <a:endParaRPr lang="en-US"/>
          </a:p>
        </p:txBody>
      </p:sp>
    </p:spTree>
    <p:extLst>
      <p:ext uri="{BB962C8B-B14F-4D97-AF65-F5344CB8AC3E}">
        <p14:creationId xmlns:p14="http://schemas.microsoft.com/office/powerpoint/2010/main" val="2122743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44E6AA0-AC46-4ADA-B1EC-AAE253B82D30}" type="datetime1">
              <a:rPr lang="en-US" smtClean="0"/>
              <a:t>5/12/2016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From Chemosensory Transduction: The Detection of Odors, Tastes, and Other Chemostimuli , Copyright © 2016 Elsevier Inc. All rights reserved.</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6AC742-6368-45CA-BF68-89A4CBB5E3AF}" type="slidenum">
              <a:rPr lang="en-US" smtClean="0"/>
              <a:t>‹#›</a:t>
            </a:fld>
            <a:endParaRPr lang="en-US"/>
          </a:p>
        </p:txBody>
      </p:sp>
    </p:spTree>
    <p:extLst>
      <p:ext uri="{BB962C8B-B14F-4D97-AF65-F5344CB8AC3E}">
        <p14:creationId xmlns:p14="http://schemas.microsoft.com/office/powerpoint/2010/main" val="1973194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11375"/>
            <a:ext cx="7772400" cy="1470025"/>
          </a:xfrm>
        </p:spPr>
        <p:txBody>
          <a:bodyPr/>
          <a:lstStyle/>
          <a:p>
            <a:r>
              <a:rPr lang="en-US" dirty="0" smtClean="0"/>
              <a:t>Chapter </a:t>
            </a:r>
            <a:r>
              <a:rPr lang="en-US" dirty="0" smtClean="0"/>
              <a:t>37</a:t>
            </a:r>
            <a:endParaRPr lang="en-US" dirty="0"/>
          </a:p>
        </p:txBody>
      </p:sp>
    </p:spTree>
    <p:extLst>
      <p:ext uri="{BB962C8B-B14F-4D97-AF65-F5344CB8AC3E}">
        <p14:creationId xmlns:p14="http://schemas.microsoft.com/office/powerpoint/2010/main" val="11864070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4602540"/>
            <a:ext cx="8686800" cy="1569660"/>
          </a:xfrm>
          <a:prstGeom prst="rect">
            <a:avLst/>
          </a:prstGeom>
        </p:spPr>
        <p:txBody>
          <a:bodyPr wrap="square">
            <a:spAutoFit/>
          </a:bodyPr>
          <a:lstStyle/>
          <a:p>
            <a:r>
              <a:rPr lang="en-US" sz="1200" b="1" dirty="0"/>
              <a:t>Figure 1 </a:t>
            </a:r>
            <a:r>
              <a:rPr lang="en-US" sz="1200" dirty="0"/>
              <a:t>Projection-specific effects as shown by </a:t>
            </a:r>
            <a:r>
              <a:rPr lang="en-US" sz="1200" dirty="0" err="1"/>
              <a:t>optogenetic</a:t>
            </a:r>
            <a:r>
              <a:rPr lang="en-US" sz="1200" dirty="0"/>
              <a:t> or </a:t>
            </a:r>
            <a:r>
              <a:rPr lang="en-US" sz="1200" dirty="0" err="1"/>
              <a:t>pharmacogenetic</a:t>
            </a:r>
            <a:r>
              <a:rPr lang="en-US" sz="1200" dirty="0"/>
              <a:t> manipulation. The solid or dotted lines indicate the promotion or inhibition of certain behaviors. The </a:t>
            </a:r>
            <a:r>
              <a:rPr lang="en-US" sz="1200" dirty="0" err="1"/>
              <a:t>basolateral</a:t>
            </a:r>
            <a:r>
              <a:rPr lang="en-US" sz="1200" dirty="0"/>
              <a:t> complex of the amygdala (BLA) encompasses the lateral and basal nuclei. Specific cell types are shown in pink. For simplicity, projections that are anatomically or </a:t>
            </a:r>
            <a:r>
              <a:rPr lang="en-US" sz="1200" dirty="0" err="1"/>
              <a:t>electrophysiologically</a:t>
            </a:r>
            <a:r>
              <a:rPr lang="en-US" sz="1200" dirty="0"/>
              <a:t> defined but have not been shown to have a causal relationship with behavior are omitted. AC, auditory cortex; </a:t>
            </a:r>
            <a:r>
              <a:rPr lang="en-US" sz="1200" dirty="0" err="1"/>
              <a:t>adBNST</a:t>
            </a:r>
            <a:r>
              <a:rPr lang="en-US" sz="1200" dirty="0"/>
              <a:t>, </a:t>
            </a:r>
            <a:r>
              <a:rPr lang="en-US" sz="1200" dirty="0" err="1"/>
              <a:t>anterodorsal</a:t>
            </a:r>
            <a:r>
              <a:rPr lang="en-US" sz="1200" dirty="0"/>
              <a:t> bed nucleus of the </a:t>
            </a:r>
            <a:r>
              <a:rPr lang="en-US" sz="1200" dirty="0" err="1"/>
              <a:t>stria</a:t>
            </a:r>
            <a:r>
              <a:rPr lang="en-US" sz="1200" dirty="0"/>
              <a:t> </a:t>
            </a:r>
            <a:r>
              <a:rPr lang="en-US" sz="1200" dirty="0" err="1"/>
              <a:t>terminalis</a:t>
            </a:r>
            <a:r>
              <a:rPr lang="en-US" sz="1200" dirty="0"/>
              <a:t>; </a:t>
            </a:r>
            <a:r>
              <a:rPr lang="en-US" sz="1200" dirty="0" err="1"/>
              <a:t>CeA</a:t>
            </a:r>
            <a:r>
              <a:rPr lang="en-US" sz="1200" dirty="0"/>
              <a:t>, central nucleus of the amygdala; </a:t>
            </a:r>
            <a:r>
              <a:rPr lang="en-US" sz="1200" dirty="0" err="1"/>
              <a:t>CeL</a:t>
            </a:r>
            <a:r>
              <a:rPr lang="en-US" sz="1200" dirty="0"/>
              <a:t>, lateral </a:t>
            </a:r>
            <a:r>
              <a:rPr lang="en-US" sz="1200" dirty="0" err="1"/>
              <a:t>CeA</a:t>
            </a:r>
            <a:r>
              <a:rPr lang="en-US" sz="1200" dirty="0"/>
              <a:t>; </a:t>
            </a:r>
            <a:r>
              <a:rPr lang="en-US" sz="1200" dirty="0" err="1"/>
              <a:t>CeM</a:t>
            </a:r>
            <a:r>
              <a:rPr lang="en-US" sz="1200" dirty="0"/>
              <a:t>, medial </a:t>
            </a:r>
            <a:r>
              <a:rPr lang="en-US" sz="1200" dirty="0" err="1"/>
              <a:t>CeA</a:t>
            </a:r>
            <a:r>
              <a:rPr lang="en-US" sz="1200" dirty="0"/>
              <a:t>; D1R, dopamine 1 receptor; EC, entorhinal cortex; </a:t>
            </a:r>
            <a:r>
              <a:rPr lang="en-US" sz="1200" dirty="0" err="1"/>
              <a:t>Hyp</a:t>
            </a:r>
            <a:r>
              <a:rPr lang="en-US" sz="1200" dirty="0"/>
              <a:t>, hypothalamus; IL, </a:t>
            </a:r>
            <a:r>
              <a:rPr lang="en-US" sz="1200" dirty="0" err="1"/>
              <a:t>infralimbic</a:t>
            </a:r>
            <a:r>
              <a:rPr lang="en-US" sz="1200" dirty="0"/>
              <a:t>; MGN, medial geniculate nucleus; </a:t>
            </a:r>
            <a:r>
              <a:rPr lang="en-US" sz="1200" dirty="0" err="1"/>
              <a:t>mPFC</a:t>
            </a:r>
            <a:r>
              <a:rPr lang="en-US" sz="1200" dirty="0"/>
              <a:t>, medial prefrontal cortex; </a:t>
            </a:r>
            <a:r>
              <a:rPr lang="en-US" sz="1200" dirty="0" err="1"/>
              <a:t>NAc</a:t>
            </a:r>
            <a:r>
              <a:rPr lang="en-US" sz="1200" dirty="0"/>
              <a:t>, nucleus </a:t>
            </a:r>
            <a:r>
              <a:rPr lang="en-US" sz="1200" dirty="0" err="1"/>
              <a:t>accumbens</a:t>
            </a:r>
            <a:r>
              <a:rPr lang="en-US" sz="1200" dirty="0"/>
              <a:t>; OT, oxytocin; </a:t>
            </a:r>
            <a:r>
              <a:rPr lang="en-US" sz="1200" dirty="0" err="1"/>
              <a:t>ovBNST</a:t>
            </a:r>
            <a:r>
              <a:rPr lang="en-US" sz="1200" dirty="0"/>
              <a:t>, oval nucleus of the BNST; PBN, </a:t>
            </a:r>
            <a:r>
              <a:rPr lang="en-US" sz="1200" dirty="0" err="1"/>
              <a:t>parabrachial</a:t>
            </a:r>
            <a:r>
              <a:rPr lang="en-US" sz="1200" dirty="0"/>
              <a:t> nucleus; PKC, protein kinase C; PL, </a:t>
            </a:r>
            <a:r>
              <a:rPr lang="en-US" sz="1200" dirty="0" err="1"/>
              <a:t>prelimbic</a:t>
            </a:r>
            <a:r>
              <a:rPr lang="en-US" sz="1200" dirty="0"/>
              <a:t>; SOM, somatostatin; </a:t>
            </a:r>
            <a:r>
              <a:rPr lang="en-US" sz="1200" dirty="0" err="1"/>
              <a:t>vHPC</a:t>
            </a:r>
            <a:r>
              <a:rPr lang="en-US" sz="1200" dirty="0"/>
              <a:t>, ventral hippocampus.</a:t>
            </a:r>
            <a:r>
              <a:rPr lang="en-US" sz="1200" baseline="30000" dirty="0"/>
              <a:t>5</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2</a:t>
            </a:fld>
            <a:endParaRPr lang="en-US" dirty="0"/>
          </a:p>
        </p:txBody>
      </p:sp>
      <p:pic>
        <p:nvPicPr>
          <p:cNvPr id="1026" name="Picture 2" descr="W:\Projects\Active\Thapasya\2016\S&amp;T\Companion\Fink_COMP_SITE\JPG\Chapter37\f37-01-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02544" y="672506"/>
            <a:ext cx="5538912" cy="328989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297428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634335"/>
            <a:ext cx="8686800" cy="461665"/>
          </a:xfrm>
          <a:prstGeom prst="rect">
            <a:avLst/>
          </a:prstGeom>
        </p:spPr>
        <p:txBody>
          <a:bodyPr wrap="square">
            <a:spAutoFit/>
          </a:bodyPr>
          <a:lstStyle/>
          <a:p>
            <a:r>
              <a:rPr lang="en-US" sz="1200" b="1" dirty="0"/>
              <a:t>Figure </a:t>
            </a:r>
            <a:r>
              <a:rPr lang="en-US" sz="1200" b="1" dirty="0" smtClean="0"/>
              <a:t>2 </a:t>
            </a:r>
            <a:r>
              <a:rPr lang="en-US" sz="1200" dirty="0"/>
              <a:t>Two-pathway hypothesis for amygdala activation to fear. The short, rapid thalamic route is shown with the dashed arrow, the longer cortical pathway with bold arrows. (For clarity subcortical structures are shown overlaid on brain surface).</a:t>
            </a:r>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3</a:t>
            </a:fld>
            <a:endParaRPr lang="en-US" dirty="0"/>
          </a:p>
        </p:txBody>
      </p:sp>
      <p:pic>
        <p:nvPicPr>
          <p:cNvPr id="2" name="Picture 2" descr="W:\Projects\Active\Thapasya\2016\S&amp;T\Companion\Fink_COMP_SITE\JPG\Chapter37\f37-02-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71601" y="1219200"/>
            <a:ext cx="6400800" cy="37140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93648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5710535"/>
            <a:ext cx="8686800" cy="461665"/>
          </a:xfrm>
          <a:prstGeom prst="rect">
            <a:avLst/>
          </a:prstGeom>
        </p:spPr>
        <p:txBody>
          <a:bodyPr wrap="square">
            <a:spAutoFit/>
          </a:bodyPr>
          <a:lstStyle/>
          <a:p>
            <a:r>
              <a:rPr lang="en-US" sz="1200" b="1" dirty="0"/>
              <a:t>Figure </a:t>
            </a:r>
            <a:r>
              <a:rPr lang="en-US" sz="1200" b="1" dirty="0" smtClean="0"/>
              <a:t>3 </a:t>
            </a:r>
            <a:r>
              <a:rPr lang="en-US" sz="1200" dirty="0"/>
              <a:t>The rapid subcortical pathway may allow low-frequency inputs (left image) to reach the amygdala rapidly, while finely detailed images (right) are further processed in cortical regions (e.g., fusiform gyrus).</a:t>
            </a:r>
            <a:endParaRPr lang="en-US" sz="1200" dirty="0"/>
          </a:p>
        </p:txBody>
      </p:sp>
      <p:sp>
        <p:nvSpPr>
          <p:cNvPr id="5" name="Footer Placeholder 4"/>
          <p:cNvSpPr>
            <a:spLocks noGrp="1"/>
          </p:cNvSpPr>
          <p:nvPr>
            <p:ph type="ftr" sz="quarter" idx="11"/>
          </p:nvPr>
        </p:nvSpPr>
        <p:spPr>
          <a:xfrm>
            <a:off x="1295400" y="6324600"/>
            <a:ext cx="6553200" cy="365125"/>
          </a:xfrm>
        </p:spPr>
        <p:txBody>
          <a:bodyPr/>
          <a:lstStyle/>
          <a:p>
            <a:r>
              <a:rPr lang="en-US" sz="1000" dirty="0">
                <a:solidFill>
                  <a:schemeClr val="tx1"/>
                </a:solidFill>
              </a:rPr>
              <a:t>From Stress:  Concepts, Cognition, Emotion, and </a:t>
            </a:r>
            <a:r>
              <a:rPr lang="en-US" sz="1000" dirty="0" smtClean="0">
                <a:solidFill>
                  <a:schemeClr val="tx1"/>
                </a:solidFill>
              </a:rPr>
              <a:t>Behavior</a:t>
            </a:r>
            <a:r>
              <a:rPr lang="en-US" sz="1000" i="1" dirty="0">
                <a:solidFill>
                  <a:schemeClr val="tx1"/>
                </a:solidFill>
              </a:rPr>
              <a:t>,</a:t>
            </a:r>
          </a:p>
          <a:p>
            <a:r>
              <a:rPr lang="en-US" sz="1000" dirty="0" smtClean="0">
                <a:solidFill>
                  <a:schemeClr val="tx1"/>
                </a:solidFill>
              </a:rPr>
              <a:t>Copyright </a:t>
            </a:r>
            <a:r>
              <a:rPr lang="en-US" sz="1000" dirty="0">
                <a:solidFill>
                  <a:schemeClr val="tx1"/>
                </a:solidFill>
              </a:rPr>
              <a:t>© 2016 Elsevier Inc. All rights reserved.</a:t>
            </a:r>
          </a:p>
        </p:txBody>
      </p:sp>
      <p:sp>
        <p:nvSpPr>
          <p:cNvPr id="6" name="Slide Number Placeholder 5"/>
          <p:cNvSpPr>
            <a:spLocks noGrp="1"/>
          </p:cNvSpPr>
          <p:nvPr>
            <p:ph type="sldNum" sz="quarter" idx="12"/>
          </p:nvPr>
        </p:nvSpPr>
        <p:spPr/>
        <p:txBody>
          <a:bodyPr/>
          <a:lstStyle/>
          <a:p>
            <a:fld id="{116AC742-6368-45CA-BF68-89A4CBB5E3AF}" type="slidenum">
              <a:rPr lang="en-US" smtClean="0"/>
              <a:t>4</a:t>
            </a:fld>
            <a:endParaRPr lang="en-US" dirty="0"/>
          </a:p>
        </p:txBody>
      </p:sp>
      <p:pic>
        <p:nvPicPr>
          <p:cNvPr id="3074" name="Picture 2" descr="W:\Projects\Active\Thapasya\2016\S&amp;T\Companion\Fink_COMP_SITE\JPG\Chapter37\f37-03-978012800951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1066800"/>
            <a:ext cx="5943600" cy="36868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68233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74</Words>
  <Application>Microsoft Office PowerPoint</Application>
  <PresentationFormat>On-screen Show (4:3)</PresentationFormat>
  <Paragraphs>13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Chapter 37</vt:lpstr>
      <vt:lpstr>PowerPoint Presentation</vt:lpstr>
      <vt:lpstr>PowerPoint Presentation</vt:lpstr>
      <vt:lpstr>PowerPoint Presentation</vt:lpstr>
    </vt:vector>
  </TitlesOfParts>
  <Company>Reed Elsevier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01</dc:title>
  <dc:creator>Reed Elsevier</dc:creator>
  <cp:lastModifiedBy>Reed Elsevier</cp:lastModifiedBy>
  <cp:revision>33</cp:revision>
  <dcterms:created xsi:type="dcterms:W3CDTF">2016-04-01T05:53:55Z</dcterms:created>
  <dcterms:modified xsi:type="dcterms:W3CDTF">2016-05-12T11:21:44Z</dcterms:modified>
</cp:coreProperties>
</file>